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60" r:id="rId2"/>
    <p:sldId id="261" r:id="rId3"/>
    <p:sldId id="262" r:id="rId4"/>
    <p:sldId id="263" r:id="rId5"/>
    <p:sldId id="281" r:id="rId6"/>
    <p:sldId id="264" r:id="rId7"/>
    <p:sldId id="282" r:id="rId8"/>
    <p:sldId id="268" r:id="rId9"/>
    <p:sldId id="283" r:id="rId10"/>
    <p:sldId id="266" r:id="rId11"/>
    <p:sldId id="270" r:id="rId12"/>
    <p:sldId id="269" r:id="rId13"/>
    <p:sldId id="284" r:id="rId14"/>
    <p:sldId id="285" r:id="rId15"/>
    <p:sldId id="287" r:id="rId16"/>
    <p:sldId id="286" r:id="rId17"/>
    <p:sldId id="273" r:id="rId18"/>
    <p:sldId id="288" r:id="rId19"/>
    <p:sldId id="275" r:id="rId20"/>
    <p:sldId id="276" r:id="rId21"/>
    <p:sldId id="277" r:id="rId22"/>
    <p:sldId id="278" r:id="rId23"/>
    <p:sldId id="279" r:id="rId24"/>
    <p:sldId id="289" r:id="rId25"/>
    <p:sldId id="280" r:id="rId26"/>
  </p:sldIdLst>
  <p:sldSz cx="9144000" cy="6858000" type="screen4x3"/>
  <p:notesSz cx="6954838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CDB97D"/>
    <a:srgbClr val="002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98757" autoAdjust="0"/>
  </p:normalViewPr>
  <p:slideViewPr>
    <p:cSldViewPr snapToGrid="0">
      <p:cViewPr>
        <p:scale>
          <a:sx n="74" d="100"/>
          <a:sy n="74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60" y="2478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45221" y="0"/>
            <a:ext cx="3496738" cy="616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46" tIns="46273" rIns="92546" bIns="462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45221" cy="616056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2546" tIns="46273" rIns="92546" bIns="46273" rtlCol="0" anchor="ctr"/>
          <a:lstStyle>
            <a:lvl1pPr algn="l">
              <a:tabLst>
                <a:tab pos="631437" algn="l"/>
              </a:tabLst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600"/>
              <a:t>University of Pittsburgh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38426" y="9006151"/>
            <a:ext cx="716412" cy="190684"/>
          </a:xfrm>
          <a:prstGeom prst="rect">
            <a:avLst/>
          </a:prstGeom>
        </p:spPr>
        <p:txBody>
          <a:bodyPr vert="horz" lIns="92546" tIns="46273" rIns="92546" bIns="46273" rtlCol="0" anchor="ctr"/>
          <a:lstStyle>
            <a:lvl1pPr algn="r">
              <a:defRPr sz="1000">
                <a:latin typeface="Georgia" pitchFamily="18" charset="0"/>
              </a:defRPr>
            </a:lvl1pPr>
          </a:lstStyle>
          <a:p>
            <a:pPr>
              <a:defRPr/>
            </a:pPr>
            <a:fld id="{1DEAAAA3-F7D2-420C-8044-4D8DB93005E2}" type="slidenum">
              <a:rPr lang="en-US" b="1"/>
              <a:pPr>
                <a:defRPr/>
              </a:pPr>
              <a:t>‹#›</a:t>
            </a:fld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2602" y="96259"/>
            <a:ext cx="487804" cy="43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87079" y="32086"/>
            <a:ext cx="1844964" cy="636912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2042" y="0"/>
            <a:ext cx="1622796" cy="647448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080143" y="303216"/>
            <a:ext cx="49092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45221" y="628890"/>
            <a:ext cx="3496738" cy="3088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519277" y="879163"/>
            <a:ext cx="32777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1775" y="8727459"/>
            <a:ext cx="4183063" cy="216560"/>
          </a:xfrm>
          <a:prstGeom prst="rect">
            <a:avLst/>
          </a:prstGeom>
          <a:noFill/>
        </p:spPr>
        <p:txBody>
          <a:bodyPr wrap="square" lIns="92546" tIns="46273" rIns="92546" bIns="46273" rtlCol="0">
            <a:spAutoFit/>
          </a:bodyPr>
          <a:lstStyle/>
          <a:p>
            <a:r>
              <a:rPr lang="en-US" sz="800" dirty="0"/>
              <a:t>700: Moving Through the Collaboration Continuum to Improve Permanency Outcomes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"/>
          </p:nvPr>
        </p:nvSpPr>
        <p:spPr>
          <a:xfrm>
            <a:off x="0" y="8688124"/>
            <a:ext cx="2771775" cy="255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800" dirty="0"/>
              <a:t>The Pennsylvania Child Welfare Resource Center</a:t>
            </a:r>
          </a:p>
        </p:txBody>
      </p:sp>
    </p:spTree>
    <p:extLst>
      <p:ext uri="{BB962C8B-B14F-4D97-AF65-F5344CB8AC3E}">
        <p14:creationId xmlns:p14="http://schemas.microsoft.com/office/powerpoint/2010/main" val="30927767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987425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565872"/>
            <a:ext cx="5100215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41646" y="9020818"/>
            <a:ext cx="713192" cy="1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62602" y="96259"/>
            <a:ext cx="487804" cy="43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445221" y="0"/>
            <a:ext cx="3496738" cy="616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46" tIns="46273" rIns="92546" bIns="462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2042" y="0"/>
            <a:ext cx="1622796" cy="647448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080143" y="303216"/>
            <a:ext cx="49092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45221" y="628890"/>
            <a:ext cx="3496738" cy="3088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19277" y="879163"/>
            <a:ext cx="32777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7079" y="32086"/>
            <a:ext cx="1844964" cy="636912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444301" cy="6160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46" tIns="46273" rIns="92546" bIns="462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444301" cy="632059"/>
          </a:xfrm>
          <a:prstGeom prst="rect">
            <a:avLst/>
          </a:prstGeom>
          <a:noFill/>
          <a:ln w="15875">
            <a:noFill/>
          </a:ln>
        </p:spPr>
        <p:txBody>
          <a:bodyPr wrap="square" lIns="92546" tIns="46273" rIns="92546" bIns="46273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31437" algn="l"/>
              </a:tabLst>
            </a:pPr>
            <a:r>
              <a:rPr lang="en-US" sz="16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31437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5866" y="8782632"/>
            <a:ext cx="4378972" cy="216560"/>
          </a:xfrm>
          <a:prstGeom prst="rect">
            <a:avLst/>
          </a:prstGeom>
          <a:noFill/>
        </p:spPr>
        <p:txBody>
          <a:bodyPr wrap="square" lIns="92546" tIns="46273" rIns="92546" bIns="46273" rtlCol="0" anchor="ctr">
            <a:spAutoFit/>
          </a:bodyPr>
          <a:lstStyle/>
          <a:p>
            <a:r>
              <a:rPr lang="en-US" sz="800" dirty="0" smtClean="0"/>
              <a:t>700: Moving Through the Collaboration Continuum to Improve Permanency Outcomes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1" y="8780699"/>
            <a:ext cx="2575866" cy="239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800" smtClean="0">
                <a:effectLst/>
              </a:defRPr>
            </a:lvl1pPr>
          </a:lstStyle>
          <a:p>
            <a:r>
              <a:rPr lang="en-US" dirty="0" smtClean="0"/>
              <a:t>The Pennsylvania Child Welfare Resource Center</a:t>
            </a:r>
          </a:p>
        </p:txBody>
      </p:sp>
    </p:spTree>
    <p:extLst>
      <p:ext uri="{BB962C8B-B14F-4D97-AF65-F5344CB8AC3E}">
        <p14:creationId xmlns:p14="http://schemas.microsoft.com/office/powerpoint/2010/main" val="6266053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000" smtClean="0">
                <a:effectLst/>
              </a:defRPr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Friday, March 15, 2013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022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0918"/>
            <a:ext cx="5111750" cy="5042647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3612"/>
            <a:ext cx="3008313" cy="4329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332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7812"/>
            <a:ext cx="5486400" cy="37517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573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36376"/>
            <a:ext cx="8247888" cy="4383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969371"/>
            <a:ext cx="8229600" cy="607560"/>
          </a:xfrm>
        </p:spPr>
        <p:txBody>
          <a:bodyPr/>
          <a:lstStyle>
            <a:lvl1pPr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19566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626823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62449"/>
            <a:ext cx="7772400" cy="1294653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1963"/>
            <a:ext cx="7772400" cy="1500187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1429788"/>
            <a:ext cx="7348537" cy="503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smtClean="0"/>
              <a:t>The Pennsylvania Child Welfare Resource Center                                                       700: Moving Through the Collaboration Continuum to Improve Permanency Outcomes</a:t>
            </a:r>
          </a:p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1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0915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2245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2244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80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3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54939"/>
            <a:ext cx="4040188" cy="3832412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3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54939"/>
            <a:ext cx="4041775" cy="384585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1317809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0574" y="5112167"/>
            <a:ext cx="8693426" cy="4299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cha_sm_bg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332" y="0"/>
            <a:ext cx="9137668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1291196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963271"/>
            <a:ext cx="8243047" cy="45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8126413" y="6616700"/>
            <a:ext cx="10175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9pPr>
          </a:lstStyle>
          <a:p>
            <a:pPr>
              <a:defRPr/>
            </a:pPr>
            <a:fld id="{85CAD81C-B74B-47CA-90B7-EDAA077857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12"/>
          <p:cNvSpPr txBox="1">
            <a:spLocks noChangeArrowheads="1"/>
          </p:cNvSpPr>
          <p:nvPr userDrawn="1"/>
        </p:nvSpPr>
        <p:spPr bwMode="auto">
          <a:xfrm>
            <a:off x="3747753" y="6343650"/>
            <a:ext cx="5366086" cy="246221"/>
          </a:xfrm>
          <a:prstGeom prst="rect">
            <a:avLst/>
          </a:prstGeom>
          <a:solidFill>
            <a:srgbClr val="91A3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 eaLnBrk="1" hangingPunct="1">
              <a:defRPr/>
            </a:pPr>
            <a:r>
              <a:rPr lang="en-US" sz="1000" dirty="0" smtClean="0">
                <a:latin typeface="+mn-lt"/>
              </a:rPr>
              <a:t>700: Moving Through the Collaboration Continuum to Improve Permanency Outcomes</a:t>
            </a:r>
          </a:p>
        </p:txBody>
      </p: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55563" y="6345059"/>
            <a:ext cx="3589158" cy="246221"/>
          </a:xfrm>
          <a:prstGeom prst="rect">
            <a:avLst/>
          </a:prstGeom>
          <a:solidFill>
            <a:srgbClr val="91A3BB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>
              <a:defRPr/>
            </a:pPr>
            <a:r>
              <a:rPr lang="en-US" sz="1000" dirty="0" smtClean="0">
                <a:latin typeface="Georgia" pitchFamily="18" charset="0"/>
                <a:ea typeface="MS PGothic" pitchFamily="34" charset="-128"/>
              </a:rPr>
              <a:t>The Pennsylvania Child Welfare Resource Center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4" r:id="rId3"/>
    <p:sldLayoutId id="2147483836" r:id="rId4"/>
    <p:sldLayoutId id="2147483845" r:id="rId5"/>
    <p:sldLayoutId id="214748384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700: Moving Through the Collaboration Continuum to Improve Permanency </a:t>
            </a:r>
            <a:r>
              <a:rPr lang="en-US" b="1" dirty="0" smtClean="0"/>
              <a:t>Outcomes</a:t>
            </a:r>
            <a:endParaRPr lang="en-US" b="1" dirty="0"/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Wednesday, March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885615"/>
          </a:xfrm>
        </p:spPr>
        <p:txBody>
          <a:bodyPr/>
          <a:lstStyle/>
          <a:p>
            <a:r>
              <a:rPr lang="en-US" dirty="0" smtClean="0"/>
              <a:t>Let’s Hear From the Statewide and Regional TA Collaborative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828800"/>
            <a:ext cx="8247888" cy="4491317"/>
          </a:xfrm>
        </p:spPr>
        <p:txBody>
          <a:bodyPr/>
          <a:lstStyle/>
          <a:p>
            <a:pPr marL="457200" lvl="1" indent="0">
              <a:spcAft>
                <a:spcPts val="4200"/>
              </a:spcAft>
              <a:buNone/>
            </a:pPr>
            <a:endParaRPr lang="en-US" sz="800" b="1" dirty="0" smtClean="0"/>
          </a:p>
          <a:p>
            <a:pPr lvl="1">
              <a:spcAft>
                <a:spcPts val="3000"/>
              </a:spcAft>
              <a:buFont typeface="Arial" pitchFamily="34" charset="0"/>
              <a:buChar char="•"/>
            </a:pPr>
            <a:r>
              <a:rPr lang="en-US" sz="2800" b="1" dirty="0" smtClean="0"/>
              <a:t>How </a:t>
            </a:r>
            <a:r>
              <a:rPr lang="en-US" sz="2800" b="1" dirty="0"/>
              <a:t>were team members identified?</a:t>
            </a:r>
          </a:p>
          <a:p>
            <a:pPr lvl="1">
              <a:spcAft>
                <a:spcPts val="3000"/>
              </a:spcAft>
              <a:buFont typeface="Arial" pitchFamily="34" charset="0"/>
              <a:buChar char="•"/>
            </a:pPr>
            <a:r>
              <a:rPr lang="en-US" sz="2800" b="1" dirty="0"/>
              <a:t>Are there leadership skills the person in the role of leader needs to be able to apply to be successful?</a:t>
            </a:r>
          </a:p>
          <a:p>
            <a:pPr lvl="1">
              <a:spcAft>
                <a:spcPts val="3000"/>
              </a:spcAft>
              <a:buFont typeface="Arial" pitchFamily="34" charset="0"/>
              <a:buChar char="•"/>
            </a:pPr>
            <a:r>
              <a:rPr lang="en-US" sz="2800" b="1" dirty="0" smtClean="0"/>
              <a:t>How </a:t>
            </a:r>
            <a:r>
              <a:rPr lang="en-US" sz="2800" b="1" dirty="0"/>
              <a:t>did the Collaborative decide what roles people will play?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863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Hear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What are ways </a:t>
            </a:r>
            <a:r>
              <a:rPr lang="en-US" sz="4000" b="1" dirty="0"/>
              <a:t>an effective statewide/regional TA Collaborative group </a:t>
            </a:r>
            <a:r>
              <a:rPr lang="en-US" sz="4000" b="1" dirty="0" smtClean="0"/>
              <a:t>could </a:t>
            </a:r>
            <a:r>
              <a:rPr lang="en-US" sz="4000" b="1" dirty="0"/>
              <a:t>support agency efforts?</a:t>
            </a:r>
          </a:p>
        </p:txBody>
      </p:sp>
    </p:spTree>
    <p:extLst>
      <p:ext uri="{BB962C8B-B14F-4D97-AF65-F5344CB8AC3E}">
        <p14:creationId xmlns:p14="http://schemas.microsoft.com/office/powerpoint/2010/main" val="7571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Hear From OCYF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b="1" dirty="0"/>
              <a:t>How might the role of regional representatives be different in this bulletin implementation as opposed to others</a:t>
            </a:r>
            <a:r>
              <a:rPr lang="en-US" sz="32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71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Different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4000" b="1" dirty="0"/>
              <a:t>What are the </a:t>
            </a:r>
            <a:r>
              <a:rPr lang="en-US" sz="4000" b="1" dirty="0" smtClean="0"/>
              <a:t>benefits/challenges to teaming </a:t>
            </a:r>
            <a:r>
              <a:rPr lang="en-US" sz="4000" b="1" dirty="0"/>
              <a:t>for bulletin implementation? 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Where is your team currently on the continuum? </a:t>
            </a:r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How </a:t>
            </a:r>
            <a:r>
              <a:rPr lang="en-US" sz="3600" b="1" dirty="0"/>
              <a:t>your team has moved through the collaboration </a:t>
            </a:r>
            <a:r>
              <a:rPr lang="en-US" sz="3600" b="1" dirty="0" smtClean="0"/>
              <a:t>continuum</a:t>
            </a:r>
            <a:r>
              <a:rPr lang="en-US" sz="3600" b="1" dirty="0"/>
              <a:t>?</a:t>
            </a:r>
            <a:r>
              <a:rPr lang="en-US" sz="3600" b="1" dirty="0" smtClean="0"/>
              <a:t>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227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1" indent="-5715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3200" b="1" dirty="0" smtClean="0"/>
              <a:t>What </a:t>
            </a:r>
            <a:r>
              <a:rPr lang="en-US" sz="3200" b="1" dirty="0"/>
              <a:t>are the most critical elements that have helped your team evolve past the networking phase? </a:t>
            </a:r>
            <a:endParaRPr lang="en-US" sz="3200" b="1" dirty="0" smtClean="0"/>
          </a:p>
          <a:p>
            <a:pPr marL="571500" lvl="1" indent="-5715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3200" b="1" dirty="0" smtClean="0"/>
              <a:t>Was </a:t>
            </a:r>
            <a:r>
              <a:rPr lang="en-US" sz="3200" b="1" dirty="0"/>
              <a:t>the charter helpful to you as </a:t>
            </a:r>
            <a:r>
              <a:rPr lang="en-US" sz="3200" b="1" dirty="0" smtClean="0"/>
              <a:t>a team </a:t>
            </a:r>
            <a:r>
              <a:rPr lang="en-US" sz="3200" b="1" dirty="0"/>
              <a:t>member? If so, how? </a:t>
            </a:r>
          </a:p>
        </p:txBody>
      </p:sp>
    </p:spTree>
    <p:extLst>
      <p:ext uri="{BB962C8B-B14F-4D97-AF65-F5344CB8AC3E}">
        <p14:creationId xmlns:p14="http://schemas.microsoft.com/office/powerpoint/2010/main" val="3375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Why is collaboration so </a:t>
            </a:r>
            <a:r>
              <a:rPr lang="en-US" sz="4400" b="1" dirty="0" smtClean="0"/>
              <a:t>difficult?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021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</a:t>
            </a:r>
            <a:r>
              <a:rPr lang="en-US" dirty="0" smtClean="0"/>
              <a:t>Collaboration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Time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Turf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Trust </a:t>
            </a:r>
            <a:r>
              <a:rPr lang="en-US" sz="3600" dirty="0" smtClean="0"/>
              <a:t>(lack of)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86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Do you have examples as to how your team has successfully addressed one or more of these challenges of time, trust, or turf?</a:t>
            </a:r>
          </a:p>
        </p:txBody>
      </p:sp>
    </p:spTree>
    <p:extLst>
      <p:ext uri="{BB962C8B-B14F-4D97-AF65-F5344CB8AC3E}">
        <p14:creationId xmlns:p14="http://schemas.microsoft.com/office/powerpoint/2010/main" val="36148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104016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Let’s Hear from the Statewide TA Collaborative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215166"/>
            <a:ext cx="8247888" cy="4104951"/>
          </a:xfrm>
        </p:spPr>
        <p:txBody>
          <a:bodyPr/>
          <a:lstStyle/>
          <a:p>
            <a:pPr lvl="0"/>
            <a:endParaRPr lang="en-US" sz="3200" b="1" dirty="0"/>
          </a:p>
          <a:p>
            <a:pPr lvl="0"/>
            <a:r>
              <a:rPr lang="en-US" sz="3200" b="1" dirty="0" smtClean="0"/>
              <a:t>How can </a:t>
            </a:r>
            <a:r>
              <a:rPr lang="en-US" sz="3200" b="1" dirty="0"/>
              <a:t>a team leader balance meeting the team where they are at </a:t>
            </a:r>
            <a:r>
              <a:rPr lang="en-US" sz="3200" b="1" dirty="0" smtClean="0"/>
              <a:t>and </a:t>
            </a:r>
            <a:r>
              <a:rPr lang="en-US" sz="3200" b="1" dirty="0"/>
              <a:t>keeping the group moving towards the desired future </a:t>
            </a:r>
            <a:r>
              <a:rPr lang="en-US" sz="3200" b="1" dirty="0" smtClean="0"/>
              <a:t>state?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Participants will be able to: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Describe </a:t>
            </a:r>
            <a:r>
              <a:rPr lang="en-US" dirty="0"/>
              <a:t>the continuum of collaboration;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Discuss the importance of a team to develop a shared purpose and trust;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Identify the barriers to collaboration; and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Identify a variety of teaming approaches to support implementation of projects.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Psychological </a:t>
            </a:r>
            <a:r>
              <a:rPr lang="en-US" sz="4400" b="1" dirty="0"/>
              <a:t>Safety </a:t>
            </a:r>
            <a:r>
              <a:rPr lang="en-US" sz="4400" b="1" dirty="0" smtClean="0"/>
              <a:t>Versus Performance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51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Different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b="1" dirty="0"/>
              <a:t>Describe any challenges that </a:t>
            </a:r>
            <a:r>
              <a:rPr lang="en-US" sz="3200" b="1" dirty="0" smtClean="0"/>
              <a:t>your team </a:t>
            </a:r>
            <a:r>
              <a:rPr lang="en-US" sz="3200" b="1" dirty="0"/>
              <a:t>has faced in building psychological safety and </a:t>
            </a:r>
            <a:r>
              <a:rPr lang="en-US" sz="3200" b="1" dirty="0" smtClean="0"/>
              <a:t>accountability.  </a:t>
            </a:r>
          </a:p>
          <a:p>
            <a:pPr marL="457200" lvl="1" indent="0">
              <a:buNone/>
            </a:pPr>
            <a:endParaRPr lang="en-US" sz="3200" b="1" dirty="0"/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If your team </a:t>
            </a:r>
            <a:r>
              <a:rPr lang="en-US" sz="3200" b="1" dirty="0"/>
              <a:t>overcame this challenge, how did it do so? </a:t>
            </a:r>
            <a:endParaRPr lang="en-US" sz="3200" b="1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1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Different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Can you identify any lessons learned?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133341"/>
            <a:ext cx="8229600" cy="631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25770"/>
            <a:ext cx="8247888" cy="4594348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Let’s Hear From </a:t>
            </a:r>
            <a:r>
              <a:rPr lang="en-US" sz="4400" b="1" dirty="0" smtClean="0"/>
              <a:t>You!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420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4800" b="1" dirty="0" smtClean="0"/>
              <a:t>Next Steps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43219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Final Thoughts?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140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US" b="1" dirty="0" smtClean="0"/>
              <a:t>Introduction</a:t>
            </a:r>
          </a:p>
          <a:p>
            <a:pPr>
              <a:spcAft>
                <a:spcPts val="4200"/>
              </a:spcAft>
            </a:pPr>
            <a:r>
              <a:rPr lang="en-US" b="1" dirty="0" smtClean="0"/>
              <a:t>Why Teaming and Why Now?</a:t>
            </a:r>
          </a:p>
          <a:p>
            <a:pPr>
              <a:spcAft>
                <a:spcPts val="4200"/>
              </a:spcAft>
            </a:pPr>
            <a:r>
              <a:rPr lang="en-US" b="1" dirty="0" smtClean="0"/>
              <a:t>Leading the Team</a:t>
            </a:r>
          </a:p>
          <a:p>
            <a:pPr>
              <a:spcAft>
                <a:spcPts val="4200"/>
              </a:spcAft>
            </a:pPr>
            <a:r>
              <a:rPr lang="en-US" b="1" dirty="0" smtClean="0"/>
              <a:t>Summary and Evaluations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70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159099"/>
            <a:ext cx="8229600" cy="669701"/>
          </a:xfrm>
        </p:spPr>
        <p:txBody>
          <a:bodyPr/>
          <a:lstStyle/>
          <a:p>
            <a:r>
              <a:rPr lang="en-US" dirty="0" smtClean="0"/>
              <a:t>Why Teaming and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1" y="1738648"/>
            <a:ext cx="8531688" cy="477806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 Outcomes for Children, Youth, and Families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    PIP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/>
              <a:t>   </a:t>
            </a:r>
            <a:r>
              <a:rPr lang="en-US" sz="2200" dirty="0"/>
              <a:t> </a:t>
            </a:r>
            <a:r>
              <a:rPr lang="en-US" sz="2200" dirty="0" smtClean="0"/>
              <a:t>                 CQI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      Practice Model </a:t>
            </a:r>
            <a:r>
              <a:rPr lang="en-US" sz="1900" dirty="0" smtClean="0"/>
              <a:t>(Teaming is a value and a skill)</a:t>
            </a:r>
            <a:endParaRPr lang="en-US" sz="1900" dirty="0"/>
          </a:p>
          <a:p>
            <a:pPr marL="0" indent="0">
              <a:buNone/>
            </a:pPr>
            <a:r>
              <a:rPr lang="en-US" sz="2200" dirty="0" smtClean="0"/>
              <a:t>                                        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              Technical Assistance Collaborative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</a:t>
            </a:r>
            <a:r>
              <a:rPr lang="en-US" sz="2200" dirty="0" smtClean="0"/>
              <a:t>QSR Protocol </a:t>
            </a:r>
            <a:r>
              <a:rPr lang="en-US" sz="1900" dirty="0" smtClean="0"/>
              <a:t>(Teaming </a:t>
            </a:r>
            <a:r>
              <a:rPr lang="en-US" sz="1900" dirty="0"/>
              <a:t>is a </a:t>
            </a:r>
            <a:r>
              <a:rPr lang="en-US" sz="1900" dirty="0" smtClean="0"/>
              <a:t>practice</a:t>
            </a:r>
            <a:r>
              <a:rPr lang="en-US" sz="1900" dirty="0"/>
              <a:t> </a:t>
            </a:r>
            <a:r>
              <a:rPr lang="en-US" sz="1900" dirty="0" smtClean="0"/>
              <a:t>indicator</a:t>
            </a:r>
            <a:r>
              <a:rPr lang="en-US" sz="1900" dirty="0"/>
              <a:t>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 flipV="1">
            <a:off x="3670479" y="5074276"/>
            <a:ext cx="5519238" cy="422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        			</a:t>
            </a:r>
            <a:endParaRPr lang="en-US" dirty="0"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2079326">
            <a:off x="1129003" y="2159184"/>
            <a:ext cx="614170" cy="4943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  </a:t>
            </a:r>
          </a:p>
        </p:txBody>
      </p:sp>
      <p:sp>
        <p:nvSpPr>
          <p:cNvPr id="7" name="Right Arrow 6"/>
          <p:cNvSpPr/>
          <p:nvPr/>
        </p:nvSpPr>
        <p:spPr bwMode="auto">
          <a:xfrm rot="2079326">
            <a:off x="3442145" y="3616529"/>
            <a:ext cx="614170" cy="4943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2079326">
            <a:off x="4751087" y="4457491"/>
            <a:ext cx="586958" cy="4943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2079326">
            <a:off x="5825343" y="5261380"/>
            <a:ext cx="614170" cy="4943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2079326">
            <a:off x="2252421" y="2915085"/>
            <a:ext cx="614170" cy="4943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746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Teaming is a Parallel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2400"/>
              </a:spcAft>
              <a:buFont typeface="Arial" pitchFamily="34" charset="0"/>
              <a:buChar char="•"/>
            </a:pPr>
            <a:endParaRPr lang="en-US" sz="1000" b="1" dirty="0" smtClean="0"/>
          </a:p>
          <a:p>
            <a:pPr lvl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/>
              <a:t>C</a:t>
            </a:r>
            <a:r>
              <a:rPr lang="en-US" sz="2800" b="1" dirty="0" smtClean="0"/>
              <a:t>hildren</a:t>
            </a:r>
            <a:r>
              <a:rPr lang="en-US" sz="2800" b="1" dirty="0"/>
              <a:t>, youth and families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/>
              <a:t>A</a:t>
            </a:r>
            <a:r>
              <a:rPr lang="en-US" sz="2800" b="1" dirty="0" smtClean="0"/>
              <a:t>gency </a:t>
            </a:r>
            <a:r>
              <a:rPr lang="en-US" sz="2800" b="1" dirty="0"/>
              <a:t>staff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/>
              <a:t>P</a:t>
            </a:r>
            <a:r>
              <a:rPr lang="en-US" sz="2800" b="1" dirty="0" smtClean="0"/>
              <a:t>rivate </a:t>
            </a:r>
            <a:r>
              <a:rPr lang="en-US" sz="2800" b="1" dirty="0"/>
              <a:t>providers and community members 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/>
              <a:t>S</a:t>
            </a:r>
            <a:r>
              <a:rPr lang="en-US" sz="2800" b="1" dirty="0" smtClean="0"/>
              <a:t>tate </a:t>
            </a:r>
            <a:r>
              <a:rPr lang="en-US" sz="2800" b="1" dirty="0"/>
              <a:t>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Is </a:t>
            </a:r>
            <a:r>
              <a:rPr lang="en-US" sz="2800" dirty="0"/>
              <a:t>this really all that different than how we lead before? 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34862"/>
            <a:ext cx="8247888" cy="4285255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400" b="1" dirty="0"/>
              <a:t>How is the structure of the TA Collaborative supportive of teaming across all levels of the child welfare community</a:t>
            </a:r>
            <a:r>
              <a:rPr lang="en-US" sz="2400" b="1" dirty="0" smtClean="0"/>
              <a:t>?</a:t>
            </a:r>
            <a:endParaRPr lang="en-US" sz="2400" b="1" dirty="0"/>
          </a:p>
          <a:p>
            <a:pPr lvl="0">
              <a:spcAft>
                <a:spcPts val="1200"/>
              </a:spcAft>
            </a:pPr>
            <a:r>
              <a:rPr lang="en-US" sz="2400" b="1" dirty="0"/>
              <a:t>How will the formation and functioning of the TA Collaborative at the state level move our efforts to team forward? </a:t>
            </a:r>
          </a:p>
          <a:p>
            <a:pPr lvl="0">
              <a:spcAft>
                <a:spcPts val="1200"/>
              </a:spcAft>
            </a:pPr>
            <a:r>
              <a:rPr lang="en-US" sz="2400" b="1" dirty="0"/>
              <a:t>How will the formation and functioning of the TA Collaborative at the regional level move our efforts to team forward?  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37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Collaboration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b="1" dirty="0"/>
              <a:t>Networking →	</a:t>
            </a:r>
            <a:endParaRPr lang="en-US" sz="2800" b="1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/>
              <a:t>	Coordinating  </a:t>
            </a:r>
            <a:r>
              <a:rPr lang="en-US" sz="2800" b="1" dirty="0"/>
              <a:t>→ 	 </a:t>
            </a:r>
            <a:endParaRPr lang="en-US" sz="2800" b="1" dirty="0" smtClean="0"/>
          </a:p>
          <a:p>
            <a:pPr marL="0" indent="0">
              <a:spcAft>
                <a:spcPts val="0"/>
              </a:spcAft>
              <a:buNone/>
            </a:pPr>
            <a:endParaRPr lang="en-US" sz="2000" b="1" dirty="0"/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/>
              <a:t>		Cooperating </a:t>
            </a:r>
            <a:r>
              <a:rPr lang="en-US" sz="2800" b="1" dirty="0"/>
              <a:t>→  </a:t>
            </a:r>
            <a:endParaRPr lang="en-US" sz="2800" b="1" dirty="0" smtClean="0"/>
          </a:p>
          <a:p>
            <a:pPr marL="0" indent="0">
              <a:spcAft>
                <a:spcPts val="0"/>
              </a:spcAft>
              <a:buNone/>
            </a:pPr>
            <a:endParaRPr lang="en-US" sz="2000" b="1" dirty="0"/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/>
              <a:t>			Collaborating </a:t>
            </a:r>
            <a:r>
              <a:rPr lang="en-US" sz="2800" b="1" dirty="0"/>
              <a:t>→ </a:t>
            </a:r>
            <a:r>
              <a:rPr lang="en-US" sz="2800" b="1" dirty="0" smtClean="0"/>
              <a:t>	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/>
              <a:t>	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/>
              <a:t>					Integrating</a:t>
            </a:r>
            <a:endParaRPr lang="en-US" sz="2800" dirty="0"/>
          </a:p>
          <a:p>
            <a:pPr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4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Collaboration?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Collaboration is a </a:t>
            </a:r>
            <a:r>
              <a:rPr lang="en-US" dirty="0"/>
              <a:t>process to reach goals that cannot be achieved by one single agent. It includes the following </a:t>
            </a:r>
            <a:r>
              <a:rPr lang="en-US" dirty="0" smtClean="0"/>
              <a:t>components:</a:t>
            </a:r>
          </a:p>
          <a:p>
            <a:r>
              <a:rPr lang="en-US" dirty="0" smtClean="0"/>
              <a:t>Jointly </a:t>
            </a:r>
            <a:r>
              <a:rPr lang="en-US" dirty="0"/>
              <a:t>developing and agreeing on a set of common goals and directions;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Sharing responsibility for obtaining those goals</a:t>
            </a:r>
            <a:r>
              <a:rPr lang="en-US" dirty="0" smtClean="0"/>
              <a:t>; and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Working together to achieve those goals, using the expertise and resources of each collaborator.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962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should we care about the collaboration </a:t>
            </a:r>
            <a:r>
              <a:rPr lang="en-US" dirty="0" smtClean="0"/>
              <a:t>continuum?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446986"/>
            <a:ext cx="8247888" cy="3873131"/>
          </a:xfrm>
        </p:spPr>
        <p:txBody>
          <a:bodyPr/>
          <a:lstStyle/>
          <a:p>
            <a:pPr lvl="0">
              <a:spcAft>
                <a:spcPts val="2400"/>
              </a:spcAft>
            </a:pPr>
            <a:r>
              <a:rPr lang="en-US" sz="3600" b="1" dirty="0" smtClean="0"/>
              <a:t>Assists in the development of </a:t>
            </a:r>
            <a:r>
              <a:rPr lang="en-US" sz="3600" b="1" dirty="0"/>
              <a:t>a shared </a:t>
            </a:r>
            <a:r>
              <a:rPr lang="en-US" sz="3600" b="1" dirty="0" smtClean="0"/>
              <a:t>purpose; and</a:t>
            </a:r>
            <a:endParaRPr lang="en-US" sz="3600" b="1" dirty="0"/>
          </a:p>
          <a:p>
            <a:pPr lvl="0">
              <a:spcAft>
                <a:spcPts val="2400"/>
              </a:spcAft>
            </a:pPr>
            <a:r>
              <a:rPr lang="en-US" sz="3600" b="1" dirty="0" smtClean="0"/>
              <a:t>Helps the team assess </a:t>
            </a:r>
            <a:r>
              <a:rPr lang="en-US" sz="3600" b="1" dirty="0"/>
              <a:t>where they are on the continuum.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6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WTP PowerPoint Background - Mechanicsbur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CWTP PowerPoint Background - Mechanicsburg</Template>
  <TotalTime>250</TotalTime>
  <Words>560</Words>
  <Application>Microsoft Office PowerPoint</Application>
  <PresentationFormat>On-screen Show (4:3)</PresentationFormat>
  <Paragraphs>103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CWTP PowerPoint Background - Mechanicsburg</vt:lpstr>
      <vt:lpstr>PowerPoint Presentation</vt:lpstr>
      <vt:lpstr>Learning Objectives</vt:lpstr>
      <vt:lpstr>Agenda</vt:lpstr>
      <vt:lpstr>Why Teaming and Why Now?</vt:lpstr>
      <vt:lpstr>Teaming is a Parallel Process</vt:lpstr>
      <vt:lpstr> Is this really all that different than how we lead before?  </vt:lpstr>
      <vt:lpstr>The Collaboration Continuum</vt:lpstr>
      <vt:lpstr>What is Collaboration? </vt:lpstr>
      <vt:lpstr> Why should we care about the collaboration continuum?</vt:lpstr>
      <vt:lpstr>Let’s Hear From the Statewide and Regional TA Collaborative</vt:lpstr>
      <vt:lpstr>Let’s Hear From You</vt:lpstr>
      <vt:lpstr>Let’s Hear From OCYF</vt:lpstr>
      <vt:lpstr>Let’s Get Different Perspectives</vt:lpstr>
      <vt:lpstr>Let’s Get Different Perspectives</vt:lpstr>
      <vt:lpstr>Let’s Get Different Perspectives</vt:lpstr>
      <vt:lpstr>Let’s Get Different Perspectives</vt:lpstr>
      <vt:lpstr>Barriers to Collaboration </vt:lpstr>
      <vt:lpstr>Let’s Get Different Perspectives</vt:lpstr>
      <vt:lpstr> Let’s Hear from the Statewide TA Collaborative</vt:lpstr>
      <vt:lpstr>PowerPoint Presentation</vt:lpstr>
      <vt:lpstr>Let’s Get Different Perspectives</vt:lpstr>
      <vt:lpstr>Let’s Get Different Perspectives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MarryAnn Marchi</dc:creator>
  <cp:keywords>Templates</cp:keywords>
  <cp:lastModifiedBy>MarryAnn Marchi</cp:lastModifiedBy>
  <cp:revision>30</cp:revision>
  <cp:lastPrinted>2013-03-15T16:12:12Z</cp:lastPrinted>
  <dcterms:created xsi:type="dcterms:W3CDTF">2013-02-21T14:57:31Z</dcterms:created>
  <dcterms:modified xsi:type="dcterms:W3CDTF">2013-03-15T16:13:27Z</dcterms:modified>
</cp:coreProperties>
</file>